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3"/>
    <p:sldId id="264" r:id="rId4"/>
    <p:sldId id="321" r:id="rId5"/>
    <p:sldId id="257" r:id="rId6"/>
    <p:sldId id="258" r:id="rId7"/>
    <p:sldId id="293" r:id="rId8"/>
    <p:sldId id="259" r:id="rId9"/>
    <p:sldId id="260" r:id="rId10"/>
    <p:sldId id="261" r:id="rId11"/>
    <p:sldId id="262" r:id="rId12"/>
    <p:sldId id="263" r:id="rId13"/>
    <p:sldId id="274" r:id="rId14"/>
    <p:sldId id="278" r:id="rId15"/>
    <p:sldId id="294" r:id="rId16"/>
    <p:sldId id="312" r:id="rId17"/>
    <p:sldId id="352" r:id="rId18"/>
    <p:sldId id="353" r:id="rId19"/>
    <p:sldId id="342" r:id="rId20"/>
    <p:sldId id="354" r:id="rId21"/>
    <p:sldId id="365" r:id="rId22"/>
    <p:sldId id="366" r:id="rId23"/>
    <p:sldId id="265" r:id="rId24"/>
    <p:sldId id="266" r:id="rId25"/>
    <p:sldId id="277" r:id="rId26"/>
    <p:sldId id="282" r:id="rId27"/>
    <p:sldId id="288" r:id="rId28"/>
    <p:sldId id="284" r:id="rId29"/>
    <p:sldId id="283" r:id="rId30"/>
    <p:sldId id="285" r:id="rId31"/>
    <p:sldId id="35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599881"/>
            <a:ext cx="9144000" cy="682643"/>
          </a:xfrm>
        </p:spPr>
        <p:txBody>
          <a:bodyPr anchor="ctr" anchorCtr="0">
            <a:normAutofit/>
          </a:bodyPr>
          <a:lstStyle>
            <a:lvl1pPr algn="ctr">
              <a:defRPr sz="4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99335"/>
            <a:ext cx="9144000" cy="376237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408675"/>
            <a:ext cx="105168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31219"/>
            <a:ext cx="10515600" cy="1551646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5320" y="3697371"/>
            <a:ext cx="8401360" cy="896937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625237" y="3582865"/>
            <a:ext cx="8941526" cy="102651"/>
            <a:chOff x="3914775" y="2524125"/>
            <a:chExt cx="2428875" cy="57150"/>
          </a:xfrm>
        </p:grpSpPr>
        <p:sp>
          <p:nvSpPr>
            <p:cNvPr id="8" name="矩形 7"/>
            <p:cNvSpPr/>
            <p:nvPr/>
          </p:nvSpPr>
          <p:spPr>
            <a:xfrm>
              <a:off x="3914775" y="2524125"/>
              <a:ext cx="809625" cy="57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724400" y="2524125"/>
              <a:ext cx="809625" cy="57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534025" y="2524125"/>
              <a:ext cx="809625" cy="571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23461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23461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7498"/>
            <a:ext cx="10515600" cy="77229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1459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69819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459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69819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3134" y="2522178"/>
            <a:ext cx="5309839" cy="1226171"/>
          </a:xfrm>
        </p:spPr>
        <p:txBody>
          <a:bodyPr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空心弧 5"/>
          <p:cNvSpPr/>
          <p:nvPr/>
        </p:nvSpPr>
        <p:spPr bwMode="auto">
          <a:xfrm rot="7086271">
            <a:off x="7390896" y="2034751"/>
            <a:ext cx="2201026" cy="2201026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3748670" y="3778700"/>
            <a:ext cx="3878765" cy="845746"/>
          </a:xfrm>
        </p:spPr>
        <p:txBody>
          <a:bodyPr anchor="ctr" anchorCtr="0">
            <a:normAutofit/>
          </a:bodyPr>
          <a:lstStyle>
            <a:lvl1pPr marL="0" indent="0" algn="dist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94" y="245327"/>
            <a:ext cx="10514012" cy="719795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01020" y="1257090"/>
            <a:ext cx="3878116" cy="44523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122" y="1257090"/>
            <a:ext cx="5597912" cy="4452336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82881"/>
            <a:ext cx="10515600" cy="731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1581"/>
            <a:ext cx="10515600" cy="454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黑体" panose="02010609060101010101" pitchFamily="49" charset="-122"/>
        <a:buChar char="〉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pPr algn="ctr"/>
            <a:r>
              <a:rPr lang="en-US" altLang="zh-CN" smtClean="0"/>
              <a:t>Blender Notes</a:t>
            </a:r>
            <a:endParaRPr lang="en-US" altLang="zh-CN" smtClean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5299075"/>
            <a:ext cx="9144000" cy="856615"/>
          </a:xfrm>
        </p:spPr>
        <p:txBody>
          <a:bodyPr>
            <a:normAutofit fontScale="85000"/>
          </a:bodyPr>
          <a:p>
            <a:pPr algn="ctr"/>
            <a:r>
              <a:rPr lang="en-US" altLang="zh-CN" smtClean="0"/>
              <a:t>Sparks Lu</a:t>
            </a:r>
            <a:endParaRPr lang="en-US" altLang="zh-CN" smtClean="0"/>
          </a:p>
          <a:p>
            <a:pPr algn="ctr"/>
            <a:r>
              <a:rPr lang="en-US" altLang="zh-CN" smtClean="0"/>
              <a:t>Laste updated: 3/18/2021</a:t>
            </a:r>
            <a:endParaRPr lang="en-US" altLang="zh-CN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UV Unwrap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x-none" altLang="en-US"/>
              <a:t>Smart UV Project</a:t>
            </a:r>
            <a:endParaRPr lang="x-none" altLang="en-US"/>
          </a:p>
          <a:p>
            <a:pPr lvl="1"/>
            <a:r>
              <a:rPr lang="x-none" altLang="en-US"/>
              <a:t>'Tab': Switch to edit mode</a:t>
            </a:r>
            <a:endParaRPr lang="x-none" altLang="en-US"/>
          </a:p>
          <a:p>
            <a:pPr lvl="1"/>
            <a:r>
              <a:rPr lang="x-none" altLang="en-US"/>
              <a:t>'u': Show UV menu</a:t>
            </a:r>
            <a:endParaRPr lang="x-none" altLang="en-US"/>
          </a:p>
          <a:p>
            <a:pPr lvl="1"/>
            <a:r>
              <a:rPr lang="x-none" altLang="en-US"/>
              <a:t>Select 'Smart UV Project'</a:t>
            </a:r>
            <a:endParaRPr lang="x-none" altLang="en-US"/>
          </a:p>
          <a:p>
            <a:pPr lvl="0"/>
            <a:r>
              <a:rPr lang="x-none" altLang="en-US"/>
              <a:t>Manual UV Unwrap</a:t>
            </a:r>
            <a:endParaRPr lang="x-none" altLang="en-US"/>
          </a:p>
          <a:p>
            <a:pPr lvl="1"/>
            <a:r>
              <a:rPr lang="x-none" altLang="en-US"/>
              <a:t>'Tab': Switch to edit mode</a:t>
            </a:r>
            <a:endParaRPr lang="x-none" altLang="en-US"/>
          </a:p>
          <a:p>
            <a:pPr lvl="1"/>
            <a:r>
              <a:rPr lang="x-none" altLang="en-US"/>
              <a:t>'a': Select none</a:t>
            </a:r>
            <a:endParaRPr lang="x-none" altLang="en-US"/>
          </a:p>
          <a:p>
            <a:pPr lvl="1"/>
            <a:r>
              <a:rPr lang="x-none" altLang="en-US"/>
              <a:t>Switch to edge select</a:t>
            </a:r>
            <a:endParaRPr lang="x-none" altLang="en-US"/>
          </a:p>
          <a:p>
            <a:pPr lvl="1"/>
            <a:r>
              <a:rPr lang="x-none" altLang="en-US"/>
              <a:t>Select edges</a:t>
            </a:r>
            <a:endParaRPr lang="x-none" altLang="en-US"/>
          </a:p>
          <a:p>
            <a:pPr lvl="1"/>
            <a:r>
              <a:rPr lang="x-none" altLang="en-US"/>
              <a:t>'Ctrl-E': edge menu</a:t>
            </a:r>
            <a:endParaRPr lang="x-none" altLang="en-US"/>
          </a:p>
          <a:p>
            <a:pPr lvl="1"/>
            <a:r>
              <a:rPr lang="x-none" altLang="en-US"/>
              <a:t>Select 'Mark Seam'</a:t>
            </a:r>
            <a:endParaRPr lang="x-none" altLang="en-US"/>
          </a:p>
          <a:p>
            <a:pPr lvl="1"/>
            <a:r>
              <a:rPr lang="x-none" altLang="en-US"/>
              <a:t>'a': Select all</a:t>
            </a:r>
            <a:endParaRPr lang="x-none" altLang="en-US"/>
          </a:p>
          <a:p>
            <a:pPr lvl="1"/>
            <a:r>
              <a:rPr lang="x-none" altLang="en-US"/>
              <a:t>'u': Show UV menu</a:t>
            </a:r>
            <a:endParaRPr lang="x-none" altLang="en-US"/>
          </a:p>
          <a:p>
            <a:pPr lvl="1"/>
            <a:r>
              <a:rPr lang="x-none" altLang="en-US"/>
              <a:t>Select 'Unwrap'</a:t>
            </a:r>
            <a:endParaRPr lang="x-none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Decimate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118100" cy="4549140"/>
          </a:xfrm>
        </p:spPr>
        <p:txBody>
          <a:bodyPr/>
          <a:p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Import model</a:t>
            </a:r>
            <a:endParaRPr lang="en-US" altLang="zh-CN"/>
          </a:p>
          <a:p>
            <a:pPr lvl="1"/>
            <a:r>
              <a:rPr lang="en-US" altLang="zh-CN"/>
              <a:t>Select model</a:t>
            </a:r>
            <a:endParaRPr lang="en-US" altLang="zh-CN"/>
          </a:p>
          <a:p>
            <a:pPr lvl="1"/>
            <a:r>
              <a:rPr lang="en-US" altLang="zh-CN"/>
              <a:t>Switch to “modifier” tab, select “Decimate” modifier</a:t>
            </a:r>
            <a:endParaRPr lang="en-US" altLang="zh-CN"/>
          </a:p>
          <a:p>
            <a:pPr lvl="1"/>
            <a:r>
              <a:rPr lang="en-US" altLang="zh-CN"/>
              <a:t>Change “Ratio” to decimate model</a:t>
            </a:r>
            <a:endParaRPr lang="en-US" altLang="zh-CN"/>
          </a:p>
          <a:p>
            <a:pPr lvl="2"/>
            <a:r>
              <a:rPr lang="en-US" altLang="zh-CN"/>
              <a:t>100K faces -&gt; 10K faces</a:t>
            </a:r>
            <a:endParaRPr lang="en-US" altLang="zh-CN"/>
          </a:p>
          <a:p>
            <a:pPr lvl="1"/>
            <a:r>
              <a:rPr lang="en-US" altLang="zh-CN" sz="2000"/>
              <a:t>Export model</a:t>
            </a:r>
            <a:endParaRPr lang="en-US" altLang="zh-CN"/>
          </a:p>
          <a:p>
            <a:pPr lvl="1"/>
            <a:r>
              <a:rPr lang="en-US" altLang="zh-CN"/>
              <a:t>Scale down texture accordingly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2185" y="1211580"/>
            <a:ext cx="5772150" cy="36385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Panorama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4789805" cy="4549140"/>
          </a:xfrm>
        </p:spPr>
        <p:txBody>
          <a:bodyPr/>
          <a:p>
            <a:r>
              <a:rPr lang="en-US" altLang="zh-CN"/>
              <a:t>Operations</a:t>
            </a:r>
            <a:endParaRPr lang="en-US" altLang="zh-CN"/>
          </a:p>
          <a:p>
            <a:pPr lvl="1"/>
            <a:r>
              <a:rPr lang="en-US" altLang="zh-CN"/>
              <a:t>Select “Cycles Render” (v2.79)</a:t>
            </a:r>
            <a:endParaRPr lang="en-US" altLang="zh-CN"/>
          </a:p>
          <a:p>
            <a:pPr lvl="1"/>
            <a:r>
              <a:rPr lang="en-US" altLang="zh-CN"/>
              <a:t>Select camera object</a:t>
            </a:r>
            <a:endParaRPr lang="en-US" altLang="zh-CN"/>
          </a:p>
          <a:p>
            <a:pPr lvl="1"/>
            <a:r>
              <a:rPr lang="en-US" altLang="zh-CN"/>
              <a:t>Open “Object Data Properties” panel</a:t>
            </a:r>
            <a:endParaRPr lang="en-US" altLang="zh-CN"/>
          </a:p>
          <a:p>
            <a:pPr lvl="1"/>
            <a:r>
              <a:rPr lang="en-US" altLang="zh-CN"/>
              <a:t>Select “Panoramic” in Lens</a:t>
            </a:r>
            <a:endParaRPr lang="en-US" altLang="zh-CN"/>
          </a:p>
          <a:p>
            <a:pPr lvl="1"/>
            <a:r>
              <a:rPr lang="en-US" altLang="zh-CN"/>
              <a:t>Select “Render Image” item from “Render” menu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9995" y="548005"/>
            <a:ext cx="3209925" cy="5876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005" y="548005"/>
            <a:ext cx="3190875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3D To Panorama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185" y="1564640"/>
            <a:ext cx="5246370" cy="2951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320" y="1564640"/>
            <a:ext cx="5199380" cy="29248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Camera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Click Z axis to switch to top view</a:t>
            </a:r>
            <a:endParaRPr lang="en-US" altLang="zh-CN"/>
          </a:p>
          <a:p>
            <a:r>
              <a:rPr lang="en-US" altLang="zh-CN"/>
              <a:t>Align active camera to view</a:t>
            </a:r>
            <a:endParaRPr lang="en-US" altLang="zh-CN"/>
          </a:p>
          <a:p>
            <a:pPr lvl="1"/>
            <a:r>
              <a:rPr lang="en-US" altLang="zh-CN" sz="1800">
                <a:sym typeface="+mn-ea"/>
              </a:rPr>
              <a:t>View -&gt; Align View -&gt; Align active camera to view</a:t>
            </a:r>
            <a:endParaRPr lang="en-US" altLang="zh-CN" sz="1800">
              <a:sym typeface="+mn-ea"/>
            </a:endParaRPr>
          </a:p>
          <a:p>
            <a:pPr lvl="0"/>
            <a:r>
              <a:rPr lang="en-US" altLang="zh-CN" sz="2160">
                <a:sym typeface="+mn-ea"/>
              </a:rPr>
              <a:t>Record camera position</a:t>
            </a:r>
            <a:endParaRPr lang="en-US" altLang="zh-CN" sz="2160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41715" y="1019810"/>
            <a:ext cx="3133725" cy="5048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430" y="5067935"/>
            <a:ext cx="5114925" cy="10001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Lighting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6953250" cy="4549140"/>
          </a:xfrm>
        </p:spPr>
        <p:txBody>
          <a:bodyPr/>
          <a:p>
            <a:r>
              <a:rPr lang="en-US" altLang="zh-CN"/>
              <a:t>Dynamic Sky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Check Preferences -&gt; Add-ons -&gt; Lighting -&gt; “Dynamic Sky”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“3D Viewport” -&gt; Sidebar -&gt; “Create” tab, press “Create”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In “World Properties” tab, select “Dynamic_1”</a:t>
            </a:r>
            <a:endParaRPr lang="en-US" altLang="zh-CN"/>
          </a:p>
          <a:p>
            <a:r>
              <a:rPr lang="en-US" altLang="zh-CN"/>
              <a:t>Sun-Position Add-On</a:t>
            </a:r>
            <a:endParaRPr lang="en-US" altLang="zh-CN"/>
          </a:p>
          <a:p>
            <a:pPr lvl="1"/>
            <a:r>
              <a:rPr lang="en-US" altLang="zh-CN"/>
              <a:t>Check Preferences -&gt; Add-ons -&gt; Lighting -&gt; Sun Position</a:t>
            </a:r>
            <a:endParaRPr lang="en-US" altLang="zh-CN"/>
          </a:p>
          <a:p>
            <a:pPr lvl="1"/>
            <a:r>
              <a:rPr lang="en-US" altLang="zh-CN"/>
              <a:t>In “World Properties” tab, “Sun Positions” panel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5620" y="528955"/>
            <a:ext cx="3654425" cy="30219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620" y="3658870"/>
            <a:ext cx="310515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Texture Embedding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Steps</a:t>
            </a:r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12440" y="1493520"/>
            <a:ext cx="8531860" cy="44951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Rendering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665470" cy="4549140"/>
          </a:xfrm>
        </p:spPr>
        <p:txBody>
          <a:bodyPr>
            <a:normAutofit fontScale="90000" lnSpcReduction="20000"/>
          </a:bodyPr>
          <a:p>
            <a:r>
              <a:rPr lang="en-US" altLang="zh-CN"/>
              <a:t>GPU rendering</a:t>
            </a:r>
            <a:endParaRPr lang="en-US" altLang="zh-CN"/>
          </a:p>
          <a:p>
            <a:pPr lvl="1"/>
            <a:r>
              <a:rPr lang="en-US" altLang="zh-CN"/>
              <a:t>Preferences-&gt;System-&gt;Cycle Render Devices</a:t>
            </a:r>
            <a:endParaRPr lang="en-US" altLang="zh-CN"/>
          </a:p>
          <a:p>
            <a:pPr lvl="2"/>
            <a:r>
              <a:rPr lang="en-US" altLang="zh-CN"/>
              <a:t>Select CUDA</a:t>
            </a:r>
            <a:endParaRPr lang="en-US" altLang="zh-CN"/>
          </a:p>
          <a:p>
            <a:pPr lvl="1"/>
            <a:r>
              <a:rPr lang="en-US" altLang="zh-CN"/>
              <a:t>Scene</a:t>
            </a:r>
            <a:endParaRPr lang="en-US" altLang="zh-CN"/>
          </a:p>
          <a:p>
            <a:pPr lvl="2"/>
            <a:r>
              <a:rPr lang="en-US" altLang="zh-CN"/>
              <a:t>Properties-&gt;Render-&gt;Device</a:t>
            </a:r>
            <a:endParaRPr lang="en-US" altLang="zh-CN"/>
          </a:p>
          <a:p>
            <a:pPr lvl="0"/>
            <a:r>
              <a:rPr lang="en-US" altLang="zh-CN"/>
              <a:t>Improve speed 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Refert to https://www.youtube.com/watch?v=8gSyEpt4-60</a:t>
            </a:r>
            <a:endParaRPr lang="en-US" altLang="zh-CN"/>
          </a:p>
          <a:p>
            <a:pPr lvl="1"/>
            <a:r>
              <a:rPr lang="en-US" altLang="zh-CN"/>
              <a:t>Reduce light bounces (Render-&gt;Light Paths)</a:t>
            </a:r>
            <a:endParaRPr lang="en-US" altLang="zh-CN"/>
          </a:p>
          <a:p>
            <a:pPr lvl="1"/>
            <a:r>
              <a:rPr lang="en-US" altLang="zh-CN"/>
              <a:t>Use portal</a:t>
            </a:r>
            <a:endParaRPr lang="en-US" altLang="zh-CN"/>
          </a:p>
          <a:p>
            <a:pPr lvl="1"/>
            <a:r>
              <a:rPr lang="en-US" altLang="zh-CN"/>
              <a:t>GPU Rendering</a:t>
            </a:r>
            <a:endParaRPr lang="en-US" altLang="zh-CN"/>
          </a:p>
          <a:p>
            <a:pPr lvl="1"/>
            <a:r>
              <a:rPr lang="en-US" altLang="zh-CN"/>
              <a:t>Change tile size</a:t>
            </a:r>
            <a:endParaRPr lang="en-US" altLang="zh-CN"/>
          </a:p>
          <a:p>
            <a:pPr lvl="1"/>
            <a:r>
              <a:rPr lang="en-US" altLang="zh-CN"/>
              <a:t>Reduce samples</a:t>
            </a:r>
            <a:endParaRPr lang="en-US" altLang="zh-CN"/>
          </a:p>
          <a:p>
            <a:pPr lvl="1"/>
            <a:r>
              <a:rPr lang="en-US" altLang="zh-CN"/>
              <a:t>Disable caustics</a:t>
            </a:r>
            <a:endParaRPr lang="en-US" altLang="zh-CN"/>
          </a:p>
          <a:p>
            <a:pPr lvl="1"/>
            <a:r>
              <a:rPr lang="en-US" altLang="zh-CN"/>
              <a:t>Remove alpha transparency</a:t>
            </a:r>
            <a:endParaRPr lang="en-US" altLang="zh-CN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Remove volumetrics (e.g. fog)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8440" y="963930"/>
            <a:ext cx="52006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Command Line Mode</a:t>
            </a:r>
            <a:endParaRPr lang="en-US" altLang="zh-CN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050925" y="1268730"/>
          <a:ext cx="10386060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020"/>
                <a:gridCol w="3462020"/>
                <a:gridCol w="3462020"/>
              </a:tblGrid>
              <a:tr h="5054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Params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Meaning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render animation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run in background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--debug-all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verbose debug output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-o (--render-output) &lt;path&gt;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render output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--scene &lt;name&gt;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set active scene for render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-t (--threads) &lt;threads&gt;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use defined threads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FAQ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Pink in the rendering result</a:t>
            </a:r>
            <a:endParaRPr lang="en-US" altLang="zh-CN"/>
          </a:p>
          <a:p>
            <a:pPr lvl="1"/>
            <a:r>
              <a:rPr lang="en-US" altLang="zh-CN"/>
              <a:t>texture file missing</a:t>
            </a:r>
            <a:endParaRPr lang="en-US" altLang="zh-CN"/>
          </a:p>
          <a:p>
            <a:pPr lvl="0"/>
            <a:r>
              <a:rPr lang="en-US" altLang="zh-CN"/>
              <a:t>FBX imported with absolute path</a:t>
            </a:r>
            <a:endParaRPr lang="en-US" altLang="zh-CN"/>
          </a:p>
          <a:p>
            <a:pPr lvl="1"/>
            <a:r>
              <a:rPr lang="en-US" altLang="zh-CN"/>
              <a:t>It may result in texture file missing</a:t>
            </a:r>
            <a:endParaRPr lang="en-US" altLang="zh-CN"/>
          </a:p>
          <a:p>
            <a:pPr lvl="1"/>
            <a:r>
              <a:rPr lang="en-US" altLang="zh-CN"/>
              <a:t>File-&gt;External Data-&gt;Find Missing Files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Usage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Add-Ons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Dynamic Sky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Reference</a:t>
            </a:r>
            <a:endParaRPr lang="en-US" altLang="zh-CN"/>
          </a:p>
          <a:p>
            <a:pPr lvl="1"/>
            <a:r>
              <a:rPr lang="en-US" altLang="zh-CN"/>
              <a:t>https://docs.blender.org/manual/en/latest/addons/lighting/dynamic_sky.html</a:t>
            </a:r>
            <a:endParaRPr lang="en-US" altLang="zh-CN"/>
          </a:p>
          <a:p>
            <a:pPr lvl="0"/>
            <a:r>
              <a:rPr lang="en-US" altLang="zh-CN"/>
              <a:t>Usage</a:t>
            </a:r>
            <a:endParaRPr lang="en-US" altLang="zh-CN"/>
          </a:p>
          <a:p>
            <a:pPr lvl="1"/>
            <a:r>
              <a:rPr lang="en-US" altLang="zh-CN"/>
              <a:t>Preferences-&gt;Add-ons-&gt;Lighting, Check “Dynamic Sky”</a:t>
            </a:r>
            <a:endParaRPr lang="en-US" altLang="zh-CN"/>
          </a:p>
          <a:p>
            <a:pPr lvl="1"/>
            <a:r>
              <a:rPr lang="en-US" altLang="zh-CN"/>
              <a:t>3D Viewport -&gt; Sidebar -&gt; Create tab, press “Create”</a:t>
            </a:r>
            <a:endParaRPr lang="en-US" altLang="zh-CN"/>
          </a:p>
          <a:p>
            <a:pPr lvl="1"/>
            <a:r>
              <a:rPr lang="en-US" altLang="zh-CN"/>
              <a:t>Properties -&gt; World, choose “Dynamic_1”</a:t>
            </a:r>
            <a:endParaRPr lang="en-US" altLang="zh-CN"/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Python Dev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Introduction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211580"/>
            <a:ext cx="5247640" cy="4885055"/>
          </a:xfrm>
        </p:spPr>
        <p:txBody>
          <a:bodyPr>
            <a:normAutofit fontScale="60000"/>
          </a:bodyPr>
          <a:p>
            <a:r>
              <a:rPr lang="en-US" altLang="zh-CN"/>
              <a:t>Reference</a:t>
            </a:r>
            <a:endParaRPr lang="en-US" altLang="zh-CN"/>
          </a:p>
          <a:p>
            <a:pPr lvl="1"/>
            <a:r>
              <a:rPr lang="en-US" altLang="zh-CN"/>
              <a:t>https://docs.blender.org/api/current/index.html</a:t>
            </a:r>
            <a:endParaRPr lang="en-US" altLang="zh-CN"/>
          </a:p>
          <a:p>
            <a:pPr lvl="1"/>
            <a:r>
              <a:rPr lang="en-US" altLang="zh-CN"/>
              <a:t>https://github.com/HusseinBakri/BlenderPythonDecimator</a:t>
            </a:r>
            <a:endParaRPr lang="en-US" altLang="zh-CN"/>
          </a:p>
          <a:p>
            <a:pPr lvl="0"/>
            <a:r>
              <a:rPr lang="en-US" altLang="zh-CN"/>
              <a:t>How to run</a:t>
            </a:r>
            <a:endParaRPr lang="en-US" altLang="zh-CN"/>
          </a:p>
          <a:p>
            <a:pPr lvl="1"/>
            <a:r>
              <a:rPr lang="en-US" altLang="zh-CN"/>
              <a:t>Text editor</a:t>
            </a:r>
            <a:endParaRPr lang="en-US" altLang="zh-CN"/>
          </a:p>
          <a:p>
            <a:pPr lvl="1"/>
            <a:r>
              <a:rPr lang="en-US" altLang="zh-CN"/>
              <a:t>Python console</a:t>
            </a:r>
            <a:endParaRPr lang="en-US" altLang="zh-CN"/>
          </a:p>
          <a:p>
            <a:pPr lvl="0"/>
            <a:r>
              <a:rPr lang="en-US" altLang="zh-CN"/>
              <a:t>Basic</a:t>
            </a:r>
            <a:endParaRPr lang="en-US" altLang="zh-CN"/>
          </a:p>
          <a:p>
            <a:pPr lvl="1"/>
            <a:r>
              <a:rPr lang="en-US" altLang="zh-CN"/>
              <a:t>import bpy</a:t>
            </a:r>
            <a:endParaRPr lang="en-US" altLang="zh-CN"/>
          </a:p>
          <a:p>
            <a:pPr lvl="1"/>
            <a:r>
              <a:rPr lang="en-US" altLang="zh-CN"/>
              <a:t>Data</a:t>
            </a:r>
            <a:endParaRPr lang="en-US" altLang="zh-CN"/>
          </a:p>
          <a:p>
            <a:pPr lvl="2"/>
            <a:r>
              <a:rPr lang="en-US" altLang="zh-CN"/>
              <a:t>bpy.data.</a:t>
            </a:r>
            <a:endParaRPr lang="en-US" altLang="zh-CN"/>
          </a:p>
          <a:p>
            <a:pPr lvl="3"/>
            <a:r>
              <a:rPr lang="en-US" altLang="zh-CN"/>
              <a:t>objects, scenes, materials</a:t>
            </a:r>
            <a:endParaRPr lang="en-US" altLang="zh-CN"/>
          </a:p>
          <a:p>
            <a:pPr lvl="0"/>
            <a:r>
              <a:rPr lang="en-US" altLang="zh-CN"/>
              <a:t>Install python module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Ubuntu 18.04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conda create -n py3.8 python=3.8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conda activate py3.8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/>
              <a:t># conda install -c kitsune.one python-blender=2.83 (not exist any more)</a:t>
            </a:r>
            <a:endParaRPr lang="en-US" altLang="zh-CN"/>
          </a:p>
          <a:p>
            <a:pPr lvl="1"/>
            <a:r>
              <a:rPr lang="en-US" altLang="zh-CN"/>
              <a:t># conda install -c jewfrocuban python-blender=2.80 (&lt;=py3.7)</a:t>
            </a:r>
            <a:endParaRPr lang="en-US" altLang="zh-CN"/>
          </a:p>
        </p:txBody>
      </p:sp>
      <p:sp>
        <p:nvSpPr>
          <p:cNvPr id="2" name="内容占位符 4"/>
          <p:cNvSpPr>
            <a:spLocks noGrp="1"/>
          </p:cNvSpPr>
          <p:nvPr/>
        </p:nvSpPr>
        <p:spPr>
          <a:xfrm>
            <a:off x="6336030" y="1195070"/>
            <a:ext cx="5247640" cy="4885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黑体" panose="02010609060101010101" pitchFamily="49" charset="-122"/>
              <a:buChar char="〉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Versions</a:t>
            </a:r>
            <a:endParaRPr lang="en-US" altLang="zh-CN"/>
          </a:p>
          <a:p>
            <a:pPr lvl="1"/>
            <a:r>
              <a:rPr lang="en-US" altLang="zh-CN"/>
              <a:t>blender 2.91/2.92 &lt;-&gt; python 3.7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Modules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1973580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Context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5837555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Data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925195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MessageBus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912235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Operators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7771130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Types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2863850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Utilities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4789170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Path Utilities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6722745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Application Data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8648700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Property Definition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94996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Audio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286385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OpenGL Wrapper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478917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Math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6722745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Font Drawing</a:t>
            </a:r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864870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BMesh</a:t>
            </a:r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925195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Freestyle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2863850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GPU Shader</a:t>
            </a:r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4789170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GPU Utilities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6722745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ID Property</a:t>
            </a:r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8648700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Image Buffer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Modules</a:t>
            </a:r>
            <a:endParaRPr lang="en-US" altLang="zh-CN"/>
          </a:p>
        </p:txBody>
      </p:sp>
      <p:sp>
        <p:nvSpPr>
          <p:cNvPr id="4" name="圆角矩形 3"/>
          <p:cNvSpPr/>
          <p:nvPr/>
        </p:nvSpPr>
        <p:spPr>
          <a:xfrm>
            <a:off x="988695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bpy.context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3152140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bpy.data</a:t>
            </a:r>
            <a:endParaRPr lang="en-US" altLang="zh-CN"/>
          </a:p>
        </p:txBody>
      </p:sp>
      <p:sp>
        <p:nvSpPr>
          <p:cNvPr id="6" name="圆角矩形 5"/>
          <p:cNvSpPr/>
          <p:nvPr/>
        </p:nvSpPr>
        <p:spPr>
          <a:xfrm>
            <a:off x="5306695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bpy.msgbus</a:t>
            </a:r>
            <a:endParaRPr lang="en-US" altLang="zh-CN"/>
          </a:p>
        </p:txBody>
      </p:sp>
      <p:sp>
        <p:nvSpPr>
          <p:cNvPr id="7" name="圆角矩形 6"/>
          <p:cNvSpPr/>
          <p:nvPr/>
        </p:nvSpPr>
        <p:spPr>
          <a:xfrm>
            <a:off x="1621155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bpy.ops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7404100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bpy.types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9493250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bpy.utils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3850005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bpy.path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6136005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bpy.app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8290560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bpy.props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843280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bpy.aud</a:t>
            </a:r>
            <a:endParaRPr lang="en-US" altLang="zh-CN"/>
          </a:p>
        </p:txBody>
      </p:sp>
      <p:sp>
        <p:nvSpPr>
          <p:cNvPr id="14" name="圆角矩形 13"/>
          <p:cNvSpPr/>
          <p:nvPr/>
        </p:nvSpPr>
        <p:spPr>
          <a:xfrm>
            <a:off x="2957195" y="3354070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bpy.bgl</a:t>
            </a:r>
            <a:endParaRPr lang="en-US" altLang="zh-CN"/>
          </a:p>
        </p:txBody>
      </p:sp>
      <p:sp>
        <p:nvSpPr>
          <p:cNvPr id="15" name="圆角矩形 14"/>
          <p:cNvSpPr/>
          <p:nvPr/>
        </p:nvSpPr>
        <p:spPr>
          <a:xfrm>
            <a:off x="5055870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bpy.bl_math</a:t>
            </a:r>
            <a:endParaRPr lang="en-US" altLang="zh-CN"/>
          </a:p>
        </p:txBody>
      </p:sp>
      <p:sp>
        <p:nvSpPr>
          <p:cNvPr id="16" name="圆角矩形 15"/>
          <p:cNvSpPr/>
          <p:nvPr/>
        </p:nvSpPr>
        <p:spPr>
          <a:xfrm>
            <a:off x="7169150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bpy.bl_math</a:t>
            </a:r>
            <a:endParaRPr lang="en-US" altLang="zh-CN"/>
          </a:p>
        </p:txBody>
      </p:sp>
      <p:sp>
        <p:nvSpPr>
          <p:cNvPr id="17" name="圆角矩形 16"/>
          <p:cNvSpPr/>
          <p:nvPr/>
        </p:nvSpPr>
        <p:spPr>
          <a:xfrm>
            <a:off x="9250045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bpy.blf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Build Blender As Python Module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10515600" cy="4966335"/>
          </a:xfrm>
        </p:spPr>
        <p:txBody>
          <a:bodyPr>
            <a:normAutofit fontScale="70000"/>
          </a:bodyPr>
          <a:p>
            <a:r>
              <a:rPr lang="en-US" altLang="zh-CN"/>
              <a:t>Reference</a:t>
            </a:r>
            <a:endParaRPr lang="en-US" altLang="zh-CN"/>
          </a:p>
          <a:p>
            <a:pPr lvl="1"/>
            <a:r>
              <a:rPr lang="en-US" altLang="zh-CN"/>
              <a:t>https://wiki.blender.org/wiki/Building_Blender/Other/BlenderAsPyModule#:~:text=%20Building%20Blender%20as%20a%20Python%20Module%20,install%20the%20Python3.x-framework%20from%20Python.org.%20%20More%20</a:t>
            </a:r>
            <a:endParaRPr lang="en-US" altLang="zh-CN"/>
          </a:p>
          <a:p>
            <a:pPr lvl="1"/>
            <a:r>
              <a:rPr lang="en-US" altLang="zh-CN"/>
              <a:t>https://wiki.blender.org/wiki/Building_Blender/Linux/Ubuntu</a:t>
            </a:r>
            <a:endParaRPr lang="en-US" altLang="zh-CN"/>
          </a:p>
          <a:p>
            <a:pPr lvl="0"/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mkdir blender_git</a:t>
            </a:r>
            <a:endParaRPr lang="en-US" altLang="zh-CN"/>
          </a:p>
          <a:p>
            <a:pPr lvl="1"/>
            <a:r>
              <a:rPr lang="en-US" altLang="zh-CN"/>
              <a:t>git clone https://github.com.cnpmjs.org/blender/blender.git</a:t>
            </a:r>
            <a:endParaRPr lang="en-US" altLang="zh-CN"/>
          </a:p>
          <a:p>
            <a:pPr lvl="1"/>
            <a:r>
              <a:rPr lang="en-US" altLang="zh-CN"/>
              <a:t>sudo apt-get install build-essential git subversion cmake libx11-dev libxxf86vm-dev libxcursor-dev libxi-dev libxrandr-dev libxinerama-dev libglew-dev</a:t>
            </a:r>
            <a:endParaRPr lang="en-US" altLang="zh-CN"/>
          </a:p>
          <a:p>
            <a:pPr lvl="1"/>
            <a:r>
              <a:rPr lang="en-US" altLang="zh-CN"/>
              <a:t>Install dependencies</a:t>
            </a:r>
            <a:endParaRPr lang="en-US" altLang="zh-CN"/>
          </a:p>
          <a:p>
            <a:pPr lvl="2"/>
            <a:r>
              <a:rPr lang="en-US" altLang="zh-CN"/>
              <a:t>./blender/build_files/build_environment/install_deps.sh	// </a:t>
            </a:r>
            <a:r>
              <a:rPr lang="en-US" altLang="zh-CN" sz="1800"/>
              <a:t>fail</a:t>
            </a:r>
            <a:endParaRPr lang="en-US" altLang="zh-CN" sz="1800"/>
          </a:p>
          <a:p>
            <a:pPr lvl="2"/>
            <a:r>
              <a:rPr lang="en-US" altLang="zh-CN" sz="1800"/>
              <a:t>mkdir lib (lib should be in same folder with blender)</a:t>
            </a:r>
            <a:endParaRPr lang="en-US" altLang="zh-CN" sz="1800"/>
          </a:p>
          <a:p>
            <a:pPr lvl="2"/>
            <a:r>
              <a:rPr lang="en-US" altLang="zh-CN" sz="1800"/>
              <a:t>svn checkout https://svn.blender.org/svnroot/bf-blender/trunk/lib/linux_centos7_x86_64</a:t>
            </a:r>
            <a:endParaRPr lang="en-US" altLang="zh-CN" sz="1800"/>
          </a:p>
          <a:p>
            <a:pPr lvl="3"/>
            <a:r>
              <a:rPr lang="en-US" altLang="zh-CN" sz="1800"/>
              <a:t>modify /etc/ld.so.conf.d/ &amp;&amp; sudo ldconfig</a:t>
            </a:r>
            <a:endParaRPr lang="en-US" altLang="zh-CN" sz="1800"/>
          </a:p>
          <a:p>
            <a:pPr lvl="1"/>
            <a:r>
              <a:rPr lang="en-US" altLang="zh-CN"/>
              <a:t>Install gcc 9.3</a:t>
            </a:r>
            <a:endParaRPr lang="en-US" altLang="zh-CN"/>
          </a:p>
          <a:p>
            <a:pPr lvl="2"/>
            <a:r>
              <a:rPr lang="en-US" altLang="zh-CN"/>
              <a:t>sudo add-apt-repository ppa:ubuntu-toolchain-r/test</a:t>
            </a:r>
            <a:endParaRPr lang="en-US" altLang="zh-CN"/>
          </a:p>
          <a:p>
            <a:pPr lvl="2"/>
            <a:r>
              <a:rPr lang="en-US" altLang="zh-CN"/>
              <a:t>sudo apt update</a:t>
            </a:r>
            <a:endParaRPr lang="en-US" altLang="zh-CN"/>
          </a:p>
          <a:p>
            <a:pPr lvl="2"/>
            <a:r>
              <a:rPr lang="en-US" altLang="zh-CN"/>
              <a:t>sudo apt install gcc-9</a:t>
            </a:r>
            <a:endParaRPr lang="en-US" altLang="zh-CN"/>
          </a:p>
          <a:p>
            <a:pPr lvl="1"/>
            <a:r>
              <a:rPr lang="en-US" altLang="zh-CN"/>
              <a:t>cd blender &amp;&amp; make update &amp;&amp; make bpy</a:t>
            </a:r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Context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 sz="2400">
                <a:sym typeface="+mn-ea"/>
              </a:rPr>
              <a:t>scene</a:t>
            </a:r>
            <a:endParaRPr lang="en-US" altLang="zh-CN" sz="2400"/>
          </a:p>
          <a:p>
            <a:pPr lvl="1"/>
            <a:r>
              <a:rPr lang="en-US" altLang="zh-CN">
                <a:sym typeface="+mn-ea"/>
              </a:rPr>
              <a:t>render</a:t>
            </a:r>
            <a:endParaRPr lang="en-US" altLang="zh-CN"/>
          </a:p>
          <a:p>
            <a:pPr lvl="2"/>
            <a:r>
              <a:rPr lang="en-US" altLang="zh-CN">
                <a:sym typeface="+mn-ea"/>
              </a:rPr>
              <a:t>layers</a:t>
            </a:r>
            <a:endParaRPr lang="en-US" altLang="zh-CN"/>
          </a:p>
          <a:p>
            <a:pPr lvl="2"/>
            <a:r>
              <a:rPr lang="en-US" altLang="zh-CN">
                <a:sym typeface="+mn-ea"/>
              </a:rPr>
              <a:t>image_settings</a:t>
            </a:r>
            <a:endParaRPr lang="en-US" altLang="zh-CN"/>
          </a:p>
          <a:p>
            <a:pPr lvl="3"/>
            <a:r>
              <a:rPr lang="en-US" altLang="zh-CN" sz="1600">
                <a:sym typeface="+mn-ea"/>
              </a:rPr>
              <a:t>file_format, color_depth, file_format</a:t>
            </a:r>
            <a:endParaRPr lang="en-US" altLang="zh-CN" sz="16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resolution_x</a:t>
            </a:r>
            <a:endParaRPr lang="en-US" altLang="zh-CN" sz="20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resolution_y</a:t>
            </a:r>
            <a:endParaRPr lang="en-US" altLang="zh-CN" sz="20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resolution_percentage</a:t>
            </a:r>
            <a:endParaRPr lang="en-US" altLang="zh-CN" sz="20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alpha_mode</a:t>
            </a:r>
            <a:endParaRPr lang="en-US" altLang="zh-CN" sz="2000"/>
          </a:p>
          <a:p>
            <a:pPr lvl="1"/>
            <a:r>
              <a:rPr lang="en-US" altLang="zh-CN">
                <a:sym typeface="+mn-ea"/>
              </a:rPr>
              <a:t>objects</a:t>
            </a:r>
            <a:endParaRPr lang="en-US" altLang="zh-CN">
              <a:sym typeface="+mn-ea"/>
            </a:endParaRPr>
          </a:p>
          <a:p>
            <a:pPr lvl="0"/>
            <a:r>
              <a:rPr lang="en-US" altLang="zh-CN">
                <a:sym typeface="+mn-ea"/>
              </a:rPr>
              <a:t>object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 sz="2000">
                <a:sym typeface="+mn-ea"/>
              </a:rPr>
              <a:t>modifiers['EdgeSplit']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Ops (bpy.ops)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pPr lvl="0"/>
            <a:r>
              <a:rPr lang="en-US" altLang="zh-CN"/>
              <a:t>load project file</a:t>
            </a:r>
            <a:endParaRPr lang="en-US" altLang="zh-CN"/>
          </a:p>
          <a:p>
            <a:pPr lvl="1"/>
            <a:r>
              <a:rPr lang="en-US" altLang="zh-CN" sz="2220">
                <a:sym typeface="+mn-ea"/>
              </a:rPr>
              <a:t>bpy.ops.wm.open_mainfile(filepath="file_path")</a:t>
            </a:r>
            <a:endParaRPr lang="en-US" altLang="zh-CN"/>
          </a:p>
          <a:p>
            <a:pPr lvl="0"/>
            <a:r>
              <a:rPr lang="en-US" altLang="zh-CN"/>
              <a:t>import_scene</a:t>
            </a:r>
            <a:endParaRPr lang="en-US" altLang="zh-CN"/>
          </a:p>
          <a:p>
            <a:pPr lvl="1"/>
            <a:r>
              <a:rPr lang="en-US" altLang="zh-CN" sz="2000"/>
              <a:t>obj</a:t>
            </a:r>
            <a:endParaRPr lang="en-US" altLang="zh-CN"/>
          </a:p>
          <a:p>
            <a:pPr lvl="0"/>
            <a:r>
              <a:rPr lang="en-US" altLang="zh-CN"/>
              <a:t>object</a:t>
            </a:r>
            <a:endParaRPr lang="en-US" altLang="zh-CN"/>
          </a:p>
          <a:p>
            <a:pPr lvl="1"/>
            <a:r>
              <a:rPr lang="en-US" altLang="zh-CN" sz="2000"/>
              <a:t>mode_set(mode='EDIT')</a:t>
            </a:r>
            <a:endParaRPr lang="en-US" altLang="zh-CN" sz="2000"/>
          </a:p>
          <a:p>
            <a:pPr lvl="1"/>
            <a:r>
              <a:rPr lang="en-US" altLang="zh-CN" sz="2000"/>
              <a:t>mode_set(mode='OBJECT')</a:t>
            </a:r>
            <a:endParaRPr lang="en-US" altLang="zh-CN" sz="2000"/>
          </a:p>
          <a:p>
            <a:pPr lvl="1"/>
            <a:r>
              <a:rPr lang="en-US" altLang="zh-CN"/>
              <a:t>modifier_add(type='EDGE_SPLIT')</a:t>
            </a:r>
            <a:endParaRPr lang="en-US" altLang="zh-CN"/>
          </a:p>
          <a:p>
            <a:pPr lvl="1"/>
            <a:r>
              <a:rPr lang="en-US" altLang="zh-CN"/>
              <a:t>modifier_apply()</a:t>
            </a:r>
            <a:endParaRPr lang="en-US" altLang="zh-CN"/>
          </a:p>
          <a:p>
            <a:pPr lvl="1"/>
            <a:r>
              <a:rPr lang="en-US" altLang="zh-CN"/>
              <a:t>lamp_add()</a:t>
            </a:r>
            <a:endParaRPr lang="en-US" altLang="zh-CN"/>
          </a:p>
          <a:p>
            <a:r>
              <a:rPr lang="en-US" altLang="zh-CN"/>
              <a:t>mesh</a:t>
            </a:r>
            <a:endParaRPr lang="en-US" altLang="zh-CN"/>
          </a:p>
          <a:p>
            <a:pPr lvl="1"/>
            <a:r>
              <a:rPr lang="en-US" altLang="zh-CN"/>
              <a:t>remove_doubles()</a:t>
            </a:r>
            <a:endParaRPr lang="en-US" altLang="zh-CN"/>
          </a:p>
          <a:p>
            <a:r>
              <a:rPr lang="en-US" altLang="zh-CN"/>
              <a:t>render</a:t>
            </a:r>
            <a:endParaRPr lang="en-US" altLang="zh-CN"/>
          </a:p>
          <a:p>
            <a:pPr lvl="1"/>
            <a:r>
              <a:rPr lang="en-US" altLang="zh-CN"/>
              <a:t>render(write_still=True)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Camera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camera = scene.camera</a:t>
            </a:r>
            <a:endParaRPr lang="en-US" altLang="zh-CN"/>
          </a:p>
          <a:p>
            <a:r>
              <a:rPr lang="en-US" altLang="zh-CN"/>
              <a:t>camera.data</a:t>
            </a:r>
            <a:endParaRPr lang="en-US" altLang="zh-CN"/>
          </a:p>
          <a:p>
            <a:r>
              <a:rPr lang="en-US" altLang="zh-CN"/>
              <a:t>camera.location</a:t>
            </a:r>
            <a:endParaRPr lang="en-US" altLang="zh-CN"/>
          </a:p>
          <a:p>
            <a:r>
              <a:rPr lang="en-US" altLang="zh-CN"/>
              <a:t>camera.constraints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Install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zh-CN"/>
              <a:t>apt</a:t>
            </a:r>
            <a:endParaRPr lang="en-US" altLang="zh-CN"/>
          </a:p>
          <a:p>
            <a:pPr lvl="1"/>
            <a:r>
              <a:rPr lang="en-US" altLang="zh-CN"/>
              <a:t>sudo add-apt-repository ppa:thomas-schiex/blender</a:t>
            </a:r>
            <a:endParaRPr lang="en-US" altLang="zh-CN"/>
          </a:p>
          <a:p>
            <a:pPr lvl="1"/>
            <a:r>
              <a:rPr lang="en-US" altLang="zh-CN"/>
              <a:t>sudo apt update</a:t>
            </a:r>
            <a:endParaRPr lang="en-US" altLang="zh-CN"/>
          </a:p>
          <a:p>
            <a:pPr lvl="1"/>
            <a:r>
              <a:rPr lang="en-US" altLang="zh-CN"/>
              <a:t>sudo apt install blender</a:t>
            </a:r>
            <a:endParaRPr lang="en-US" altLang="zh-CN"/>
          </a:p>
          <a:p>
            <a:pPr lvl="0"/>
            <a:r>
              <a:rPr lang="en-US" altLang="zh-CN"/>
              <a:t>snap</a:t>
            </a:r>
            <a:endParaRPr lang="en-US" altLang="zh-CN"/>
          </a:p>
          <a:p>
            <a:pPr lvl="1"/>
            <a:r>
              <a:rPr lang="en-US" altLang="zh-CN"/>
              <a:t>sudo apt install snapd &amp;&amp; sudo snap install blender –classic</a:t>
            </a:r>
            <a:endParaRPr lang="en-US" altLang="zh-CN"/>
          </a:p>
          <a:p>
            <a:pPr lvl="0"/>
            <a:r>
              <a:rPr lang="en-US" altLang="zh-CN"/>
              <a:t>download</a:t>
            </a:r>
            <a:endParaRPr lang="en-US" altLang="zh-CN"/>
          </a:p>
          <a:p>
            <a:pPr lvl="1"/>
            <a:r>
              <a:rPr lang="en-US" altLang="zh-CN"/>
              <a:t>https://download.blender.org/release/</a:t>
            </a:r>
            <a:endParaRPr lang="en-US" altLang="zh-CN"/>
          </a:p>
          <a:p>
            <a:pPr lvl="0"/>
            <a:r>
              <a:rPr lang="en-US" altLang="zh-CN"/>
              <a:t>OpenGL</a:t>
            </a:r>
            <a:endParaRPr lang="en-US" altLang="zh-CN"/>
          </a:p>
          <a:p>
            <a:pPr lvl="1"/>
            <a:r>
              <a:rPr lang="en-US" altLang="zh-CN"/>
              <a:t>glxinfo</a:t>
            </a:r>
            <a:endParaRPr lang="en-US" altLang="zh-CN"/>
          </a:p>
          <a:p>
            <a:pPr lvl="1"/>
            <a:r>
              <a:rPr lang="en-US" altLang="zh-CN"/>
              <a:t>glxgears</a:t>
            </a:r>
            <a:endParaRPr lang="en-US" altLang="zh-CN"/>
          </a:p>
          <a:p>
            <a:pPr lvl="0"/>
            <a:r>
              <a:rPr lang="en-US" altLang="zh-CN"/>
              <a:t>Blender versions</a:t>
            </a:r>
            <a:endParaRPr lang="en-US" altLang="zh-CN"/>
          </a:p>
          <a:p>
            <a:pPr lvl="1"/>
            <a:r>
              <a:rPr lang="en-US" altLang="zh-CN"/>
              <a:t>2.79 can run on CPU</a:t>
            </a:r>
            <a:endParaRPr lang="en-US" altLang="zh-CN"/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Blender-GIS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</a:t>
            </a:r>
            <a:endParaRPr lang="en-US" altLang="zh-CN"/>
          </a:p>
          <a:p>
            <a:pPr lvl="1"/>
            <a:r>
              <a:rPr lang="zh-CN" altLang="en-US"/>
              <a:t>https://github.com/domlysz/BlenderGIS</a:t>
            </a:r>
            <a:endParaRPr lang="zh-CN" altLang="en-US"/>
          </a:p>
          <a:p>
            <a:pPr lvl="1"/>
            <a:r>
              <a:rPr lang="zh-CN" altLang="en-US"/>
              <a:t>https://www.bilibili.com/video/BV1bE411q7rM/?spm_id_from=333.788.recommend_more_video.1</a:t>
            </a:r>
            <a:endParaRPr lang="zh-CN" altLang="en-US"/>
          </a:p>
          <a:p>
            <a:pPr lvl="0"/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GIS-&gt;Web Geodata-&gt;Basemap</a:t>
            </a:r>
            <a:endParaRPr lang="en-US" altLang="zh-CN"/>
          </a:p>
          <a:p>
            <a:pPr lvl="2"/>
            <a:r>
              <a:rPr lang="en-US" altLang="zh-CN"/>
              <a:t>Source: Google, Layer: satellite</a:t>
            </a:r>
            <a:endParaRPr lang="en-US" altLang="zh-CN"/>
          </a:p>
          <a:p>
            <a:pPr lvl="1"/>
            <a:r>
              <a:rPr lang="en-US" altLang="zh-CN"/>
              <a:t>Press “G” to search for a place</a:t>
            </a:r>
            <a:endParaRPr lang="en-US" altLang="zh-CN"/>
          </a:p>
          <a:p>
            <a:pPr lvl="1"/>
            <a:r>
              <a:rPr lang="en-US" altLang="zh-CN"/>
              <a:t>Press “E” to export a raster image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Select exported image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GIS-&gt;Web Geodata-&gt;Get SRTM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9005" y="1868170"/>
            <a:ext cx="5902960" cy="42494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p>
            <a:r>
              <a:rPr lang="en-US" altLang="zh-CN" dirty="0"/>
              <a:t>Shortcuts</a:t>
            </a:r>
            <a:endParaRPr lang="en-US" altLang="zh-CN" dirty="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83260" y="976630"/>
          <a:ext cx="10896600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0970"/>
                <a:gridCol w="6268720"/>
                <a:gridCol w="194691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Function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Tab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switch between edit and object mode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Mouse middle button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rotate view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Shift + mouse middle button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pan view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mouse view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zoom in/out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,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Toggle orientation between global, view, local, cursor, normal, gimbal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.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Toggle pivot point between median point, bounding box center, ...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/>
                        <a:t>z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/>
                        <a:t>Toggle shading mode between wireframe, solid, material preview, rendered.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Shift + 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Snapping pie menu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Space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Search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Numpad 0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Toggle camera view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Numpad 1~9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Switch view among top/left/right/bottom. Or rotate view point around an axis.</a:t>
                      </a:r>
                      <a:endParaRPr lang="en-US" altLang="zh-CN" sz="1400"/>
                    </a:p>
                    <a:p>
                      <a:pPr>
                        <a:buNone/>
                      </a:pPr>
                      <a:r>
                        <a:rPr lang="en-US" altLang="zh-CN" sz="1400"/>
                        <a:t>1: front, 3: right, 7: top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F12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Render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Shift + A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Open “Add” menu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Open/close property window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/>
                        <a:t>T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/>
                        <a:t>Show/hide Tools panel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Shortcuts in Edit Mode</a:t>
            </a:r>
            <a:endParaRPr lang="en-US" altLang="zh-CN"/>
          </a:p>
        </p:txBody>
      </p:sp>
      <p:graphicFrame>
        <p:nvGraphicFramePr>
          <p:cNvPr id="6" name="表格 5"/>
          <p:cNvGraphicFramePr/>
          <p:nvPr/>
        </p:nvGraphicFramePr>
        <p:xfrm>
          <a:off x="716280" y="1394460"/>
          <a:ext cx="10896600" cy="4256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2200"/>
                <a:gridCol w="4473575"/>
                <a:gridCol w="2790825"/>
              </a:tblGrid>
              <a:tr h="5213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Function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4432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select or deselect all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2647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border (rectangle) select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circle select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Esc to exit this mode</a:t>
                      </a: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Scale selected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G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Move selected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Delete selected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Ctrl+j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Join selected meshes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U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Show unwrap menu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C</a:t>
                      </a:r>
                      <a:r>
                        <a:rPr lang="en-US" altLang="zh-CN"/>
                        <a:t>trl+e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Show edge menu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Shift+Alt+Right click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Select edge loop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Align View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Align active camera to view</a:t>
            </a:r>
            <a:endParaRPr lang="en-US" altLang="zh-CN"/>
          </a:p>
          <a:p>
            <a:pPr lvl="1"/>
            <a:r>
              <a:rPr lang="en-US" altLang="zh-CN"/>
              <a:t>View -&gt; Align View -&gt; Align active camera to view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9990" y="1211580"/>
            <a:ext cx="4207510" cy="23666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Bake One Material From Multiple Materials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en-US" altLang="zh-CN"/>
              <a:t>Create new UV map as “baked”</a:t>
            </a:r>
            <a:endParaRPr lang="en-US" altLang="zh-CN"/>
          </a:p>
          <a:p>
            <a:r>
              <a:rPr lang="en-US" altLang="zh-CN"/>
              <a:t>Open “UV/Image Editor”</a:t>
            </a:r>
            <a:endParaRPr lang="en-US" altLang="zh-CN"/>
          </a:p>
          <a:p>
            <a:pPr lvl="1"/>
            <a:r>
              <a:rPr lang="en-US" altLang="zh-CN"/>
              <a:t>Create new image as “baked”</a:t>
            </a:r>
            <a:endParaRPr lang="en-US" altLang="zh-CN"/>
          </a:p>
          <a:p>
            <a:pPr lvl="0"/>
            <a:r>
              <a:rPr lang="en-US" altLang="zh-CN"/>
              <a:t>Switch to edit mode and select all</a:t>
            </a:r>
            <a:endParaRPr lang="en-US" altLang="zh-CN"/>
          </a:p>
          <a:p>
            <a:pPr lvl="0"/>
            <a:r>
              <a:rPr lang="en-US" altLang="zh-CN"/>
              <a:t>Press 'u' to show “UV mapping” menu</a:t>
            </a:r>
            <a:endParaRPr lang="en-US" altLang="zh-CN"/>
          </a:p>
          <a:p>
            <a:pPr lvl="0"/>
            <a:r>
              <a:rPr lang="en-US" altLang="zh-CN"/>
              <a:t>Select “Smart UV Project”</a:t>
            </a:r>
            <a:endParaRPr lang="en-US" altLang="zh-CN"/>
          </a:p>
          <a:p>
            <a:pPr lvl="0"/>
            <a:r>
              <a:rPr lang="en-US" altLang="zh-CN"/>
              <a:t>In “Data Object” panel, select “baked” UV map.</a:t>
            </a:r>
            <a:endParaRPr lang="en-US" altLang="zh-CN"/>
          </a:p>
          <a:p>
            <a:pPr lvl="0"/>
            <a:r>
              <a:rPr lang="en-US" altLang="zh-CN"/>
              <a:t>In Render panel, “Bake” pane</a:t>
            </a:r>
            <a:endParaRPr lang="en-US" altLang="zh-CN"/>
          </a:p>
          <a:p>
            <a:pPr lvl="1"/>
            <a:r>
              <a:rPr lang="en-US" altLang="zh-CN"/>
              <a:t>Set “Bake Mode” to “Textures”</a:t>
            </a:r>
            <a:endParaRPr lang="en-US" altLang="zh-CN"/>
          </a:p>
          <a:p>
            <a:pPr lvl="1"/>
            <a:r>
              <a:rPr lang="en-US" altLang="zh-CN"/>
              <a:t>Press “Bake”</a:t>
            </a:r>
            <a:endParaRPr lang="en-US" altLang="zh-CN"/>
          </a:p>
          <a:p>
            <a:pPr lvl="0"/>
            <a:r>
              <a:rPr lang="en-US" altLang="zh-CN"/>
              <a:t>After baking, in “UV/Image Editor”</a:t>
            </a:r>
            <a:endParaRPr lang="en-US" altLang="zh-CN"/>
          </a:p>
          <a:p>
            <a:pPr lvl="1"/>
            <a:r>
              <a:rPr lang="en-US" altLang="zh-CN"/>
              <a:t>Save image as “baked-4096.png”</a:t>
            </a:r>
            <a:endParaRPr lang="en-US" altLang="zh-CN"/>
          </a:p>
          <a:p>
            <a:pPr lvl="0"/>
            <a:r>
              <a:rPr lang="en-US" altLang="zh-CN"/>
              <a:t>In “Material” panel, add new material as “baked” and select it</a:t>
            </a:r>
            <a:endParaRPr lang="en-US" altLang="zh-CN"/>
          </a:p>
          <a:p>
            <a:pPr lvl="0"/>
            <a:r>
              <a:rPr lang="en-US" altLang="zh-CN"/>
              <a:t>In “Texture” panel, add new texture, select “baked-4096.png”</a:t>
            </a:r>
            <a:endParaRPr lang="en-US" altLang="zh-CN"/>
          </a:p>
          <a:p>
            <a:pPr lvl="0"/>
            <a:r>
              <a:rPr lang="en-US" altLang="zh-CN"/>
              <a:t>Assign “baked” material to object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Combine Multiple Objects into One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Press 'B' for box selection</a:t>
            </a:r>
            <a:endParaRPr lang="en-US" altLang="zh-CN"/>
          </a:p>
          <a:p>
            <a:r>
              <a:rPr lang="en-US" altLang="zh-CN"/>
              <a:t>Select all objects to be combined</a:t>
            </a:r>
            <a:endParaRPr lang="en-US" altLang="zh-CN"/>
          </a:p>
          <a:p>
            <a:r>
              <a:rPr lang="en-US" altLang="zh-CN"/>
              <a:t>Press Ctrl+j to combine selected objects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Texture Paint Mode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ec84aa80-3e46-4432-8890-c42d7eb4dfa7}"/>
  <p:tag name="TABLE_ENDDRAG_ORIGIN_RECT" val="858*355"/>
  <p:tag name="TABLE_ENDDRAG_RECT" val="55*88*858*355"/>
</p:tagLst>
</file>

<file path=ppt/tags/tag2.xml><?xml version="1.0" encoding="utf-8"?>
<p:tagLst xmlns:p="http://schemas.openxmlformats.org/presentationml/2006/main">
  <p:tag name="KSO_WM_UNIT_PLACING_PICTURE_USER_VIEWPORT" val="{&quot;height&quot;:7950,&quot;width&quot;:4935}"/>
</p:tagLst>
</file>

<file path=ppt/tags/tag3.xml><?xml version="1.0" encoding="utf-8"?>
<p:tagLst xmlns:p="http://schemas.openxmlformats.org/presentationml/2006/main">
  <p:tag name="KSO_WM_UNIT_PLACING_PICTURE_USER_VIEWPORT" val="{&quot;height&quot;:4125,&quot;width&quot;:7830}"/>
</p:tagLst>
</file>

<file path=ppt/tags/tag4.xml><?xml version="1.0" encoding="utf-8"?>
<p:tagLst xmlns:p="http://schemas.openxmlformats.org/presentationml/2006/main">
  <p:tag name="KSO_WM_UNIT_TABLE_BEAUTIFY" val="smartTable{c52d22da-1073-4ec3-b45b-570a84e7ddb9}"/>
  <p:tag name="TABLE_ENDDRAG_ORIGIN_RECT" val="817*278"/>
  <p:tag name="TABLE_ENDDRAG_RECT" val="82*99*817*278"/>
</p:tagLst>
</file>

<file path=ppt/theme/theme1.xml><?xml version="1.0" encoding="utf-8"?>
<a:theme xmlns:a="http://schemas.openxmlformats.org/drawingml/2006/main" name="1_A000120140530A02PPBG">
  <a:themeElements>
    <a:clrScheme name="160114.114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358CC1"/>
      </a:accent1>
      <a:accent2>
        <a:srgbClr val="2D9C9F"/>
      </a:accent2>
      <a:accent3>
        <a:srgbClr val="A4C37B"/>
      </a:accent3>
      <a:accent4>
        <a:srgbClr val="9D9394"/>
      </a:accent4>
      <a:accent5>
        <a:srgbClr val="84ADE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6594</Words>
  <Application>WPS 演示</Application>
  <PresentationFormat>宽屏</PresentationFormat>
  <Paragraphs>474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Arial</vt:lpstr>
      <vt:lpstr>宋体</vt:lpstr>
      <vt:lpstr>Wingdings</vt:lpstr>
      <vt:lpstr>黑体</vt:lpstr>
      <vt:lpstr>微软雅黑</vt:lpstr>
      <vt:lpstr>Calibri</vt:lpstr>
      <vt:lpstr>Arial Unicode MS</vt:lpstr>
      <vt:lpstr>1_A000120140530A02PPBG</vt:lpstr>
      <vt:lpstr>Blender Notes</vt:lpstr>
      <vt:lpstr>Usage</vt:lpstr>
      <vt:lpstr>Install</vt:lpstr>
      <vt:lpstr>Shortcuts</vt:lpstr>
      <vt:lpstr>Shortcuts in Edit Mode</vt:lpstr>
      <vt:lpstr>Align View</vt:lpstr>
      <vt:lpstr>Bake One Material From Multiple Materials</vt:lpstr>
      <vt:lpstr>Combine Multiple Objects into One</vt:lpstr>
      <vt:lpstr>Texture Paint Mode</vt:lpstr>
      <vt:lpstr>UV Unwrap</vt:lpstr>
      <vt:lpstr>Decimate Model</vt:lpstr>
      <vt:lpstr>Panorama</vt:lpstr>
      <vt:lpstr>3D To Panorama</vt:lpstr>
      <vt:lpstr>Set Camera</vt:lpstr>
      <vt:lpstr>Lighting</vt:lpstr>
      <vt:lpstr>Texture Embedding</vt:lpstr>
      <vt:lpstr>Rendering</vt:lpstr>
      <vt:lpstr>Command Line Mode</vt:lpstr>
      <vt:lpstr>FAQ</vt:lpstr>
      <vt:lpstr>Add-Ons</vt:lpstr>
      <vt:lpstr>Dynamic Sky</vt:lpstr>
      <vt:lpstr>Python Dev</vt:lpstr>
      <vt:lpstr>Introduction</vt:lpstr>
      <vt:lpstr>Modules</vt:lpstr>
      <vt:lpstr>Modules</vt:lpstr>
      <vt:lpstr>Build Blender As Python Module</vt:lpstr>
      <vt:lpstr>Context</vt:lpstr>
      <vt:lpstr>Ops (bpy.ops)</vt:lpstr>
      <vt:lpstr>Camera</vt:lpstr>
      <vt:lpstr>Blender-GIS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Sparks Lu</cp:lastModifiedBy>
  <cp:revision>255</cp:revision>
  <dcterms:created xsi:type="dcterms:W3CDTF">2018-08-26T08:50:00Z</dcterms:created>
  <dcterms:modified xsi:type="dcterms:W3CDTF">2021-07-24T04:10:57Z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2052-11.1.0.10578</vt:lpwstr>
  </property>
  <property fmtid="{D5CDD505-2E9C-101B-9397-08002B2CF9AE}" pid="3" name="ICV">
    <vt:lpwstr>CBC5702CD20B447998FF159AC0D69447</vt:lpwstr>
  </property>
</Properties>
</file>